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-Gilles Allain</a:t>
            </a:r>
          </a:p>
        </p:txBody>
      </p:sp>
      <p:sp>
        <p:nvSpPr>
          <p:cNvPr id="94" name="« Saisissez une citation ici. »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« Saisissez une citation ici. » </a:t>
            </a:r>
          </a:p>
        </p:txBody>
      </p:sp>
      <p:sp>
        <p:nvSpPr>
          <p:cNvPr id="9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e du titre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22" name="Texte niveau 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e du titre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40" name="Texte niveau 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7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7" name="Texte niveau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odifier : 2 clic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Modifier : 2 clics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Design sans titre-2.pdf" descr="Design sans titre-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51" y="-5513"/>
            <a:ext cx="13019501" cy="9764626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CHALLENGE U11"/>
          <p:cNvSpPr txBox="1"/>
          <p:nvPr/>
        </p:nvSpPr>
        <p:spPr>
          <a:xfrm>
            <a:off x="3793904" y="986198"/>
            <a:ext cx="5448394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4500">
                <a:solidFill>
                  <a:srgbClr val="081F5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CHALLENGE U11</a:t>
            </a:r>
          </a:p>
        </p:txBody>
      </p:sp>
      <p:sp>
        <p:nvSpPr>
          <p:cNvPr id="123" name="SAISON 2025 - 2026"/>
          <p:cNvSpPr txBox="1"/>
          <p:nvPr/>
        </p:nvSpPr>
        <p:spPr>
          <a:xfrm>
            <a:off x="5009051" y="2212835"/>
            <a:ext cx="298669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2800">
                <a:solidFill>
                  <a:srgbClr val="BD0D02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SAISON 2025 - 2026</a:t>
            </a:r>
          </a:p>
        </p:txBody>
      </p:sp>
      <p:pic>
        <p:nvPicPr>
          <p:cNvPr id="124" name="FFF_LOGOTYPE_DISTRICT_COTE_D_OR_QUADRI copie.jpg" descr="FFF_LOGOTYPE_DISTRICT_COTE_D_OR_QUADRI copie.jpg"/>
          <p:cNvPicPr>
            <a:picLocks noChangeAspect="1"/>
          </p:cNvPicPr>
          <p:nvPr/>
        </p:nvPicPr>
        <p:blipFill>
          <a:blip r:embed="rId3">
            <a:extLst/>
          </a:blip>
          <a:srcRect l="37017" t="26276" r="37266" b="26222"/>
          <a:stretch>
            <a:fillRect/>
          </a:stretch>
        </p:blipFill>
        <p:spPr>
          <a:xfrm>
            <a:off x="3425680" y="4090711"/>
            <a:ext cx="2032795" cy="26544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4" fill="norm" stroke="1" extrusionOk="0">
                <a:moveTo>
                  <a:pt x="10226" y="2"/>
                </a:moveTo>
                <a:cubicBezTo>
                  <a:pt x="9722" y="6"/>
                  <a:pt x="9237" y="20"/>
                  <a:pt x="8780" y="41"/>
                </a:cubicBezTo>
                <a:cubicBezTo>
                  <a:pt x="5801" y="174"/>
                  <a:pt x="2157" y="548"/>
                  <a:pt x="417" y="902"/>
                </a:cubicBezTo>
                <a:lnTo>
                  <a:pt x="0" y="989"/>
                </a:lnTo>
                <a:lnTo>
                  <a:pt x="0" y="3253"/>
                </a:lnTo>
                <a:cubicBezTo>
                  <a:pt x="0" y="4498"/>
                  <a:pt x="24" y="5514"/>
                  <a:pt x="55" y="5514"/>
                </a:cubicBezTo>
                <a:cubicBezTo>
                  <a:pt x="85" y="5514"/>
                  <a:pt x="425" y="5338"/>
                  <a:pt x="810" y="5121"/>
                </a:cubicBezTo>
                <a:cubicBezTo>
                  <a:pt x="2243" y="4313"/>
                  <a:pt x="4707" y="3561"/>
                  <a:pt x="7047" y="3218"/>
                </a:cubicBezTo>
                <a:cubicBezTo>
                  <a:pt x="10649" y="2689"/>
                  <a:pt x="15427" y="2780"/>
                  <a:pt x="20052" y="3463"/>
                </a:cubicBezTo>
                <a:cubicBezTo>
                  <a:pt x="20714" y="3561"/>
                  <a:pt x="21328" y="3662"/>
                  <a:pt x="21419" y="3689"/>
                </a:cubicBezTo>
                <a:cubicBezTo>
                  <a:pt x="21560" y="3730"/>
                  <a:pt x="21583" y="3539"/>
                  <a:pt x="21583" y="2363"/>
                </a:cubicBezTo>
                <a:lnTo>
                  <a:pt x="21583" y="989"/>
                </a:lnTo>
                <a:lnTo>
                  <a:pt x="21166" y="905"/>
                </a:lnTo>
                <a:cubicBezTo>
                  <a:pt x="18276" y="336"/>
                  <a:pt x="13761" y="-26"/>
                  <a:pt x="10226" y="2"/>
                </a:cubicBezTo>
                <a:close/>
                <a:moveTo>
                  <a:pt x="13533" y="3515"/>
                </a:moveTo>
                <a:cubicBezTo>
                  <a:pt x="9624" y="3512"/>
                  <a:pt x="8457" y="3623"/>
                  <a:pt x="6052" y="4227"/>
                </a:cubicBezTo>
                <a:cubicBezTo>
                  <a:pt x="3537" y="4859"/>
                  <a:pt x="1730" y="5748"/>
                  <a:pt x="430" y="6998"/>
                </a:cubicBezTo>
                <a:lnTo>
                  <a:pt x="0" y="7411"/>
                </a:lnTo>
                <a:lnTo>
                  <a:pt x="0" y="9607"/>
                </a:lnTo>
                <a:cubicBezTo>
                  <a:pt x="1" y="12957"/>
                  <a:pt x="266" y="14146"/>
                  <a:pt x="1396" y="15917"/>
                </a:cubicBezTo>
                <a:cubicBezTo>
                  <a:pt x="3008" y="18442"/>
                  <a:pt x="5745" y="20206"/>
                  <a:pt x="9729" y="21287"/>
                </a:cubicBezTo>
                <a:lnTo>
                  <a:pt x="10787" y="21574"/>
                </a:lnTo>
                <a:lnTo>
                  <a:pt x="11909" y="21277"/>
                </a:lnTo>
                <a:cubicBezTo>
                  <a:pt x="16782" y="19988"/>
                  <a:pt x="20000" y="17423"/>
                  <a:pt x="21220" y="13855"/>
                </a:cubicBezTo>
                <a:lnTo>
                  <a:pt x="21516" y="12997"/>
                </a:lnTo>
                <a:lnTo>
                  <a:pt x="21558" y="8543"/>
                </a:lnTo>
                <a:lnTo>
                  <a:pt x="21600" y="4085"/>
                </a:lnTo>
                <a:lnTo>
                  <a:pt x="20951" y="3989"/>
                </a:lnTo>
                <a:cubicBezTo>
                  <a:pt x="18355" y="3605"/>
                  <a:pt x="16962" y="3517"/>
                  <a:pt x="13533" y="351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25" name="QR Code questionnaire U11.png" descr="QR Code questionnaire U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74311" y="2455258"/>
            <a:ext cx="5243882" cy="62908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X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</a:t>
            </a:r>
          </a:p>
        </p:txBody>
      </p:sp>
      <p:sp>
        <p:nvSpPr>
          <p:cNvPr id="128" name="Modifier : 2 clics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Design sans titre-2.pdf" descr="Design sans titre-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51" y="-5513"/>
            <a:ext cx="13019501" cy="9764626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ADMINISTRATIF"/>
          <p:cNvSpPr txBox="1"/>
          <p:nvPr/>
        </p:nvSpPr>
        <p:spPr>
          <a:xfrm>
            <a:off x="4220592" y="127000"/>
            <a:ext cx="4595019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4000">
                <a:solidFill>
                  <a:srgbClr val="081F5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ADMINISTRATIF</a:t>
            </a:r>
          </a:p>
        </p:txBody>
      </p:sp>
      <p:sp>
        <p:nvSpPr>
          <p:cNvPr id="131" name="SAISON 2025 - 2026"/>
          <p:cNvSpPr txBox="1"/>
          <p:nvPr/>
        </p:nvSpPr>
        <p:spPr>
          <a:xfrm>
            <a:off x="5024752" y="906251"/>
            <a:ext cx="2986698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2600">
                <a:solidFill>
                  <a:srgbClr val="BD0D02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SAISON 2025 - 2026</a:t>
            </a:r>
          </a:p>
        </p:txBody>
      </p:sp>
      <p:sp>
        <p:nvSpPr>
          <p:cNvPr id="132" name="FOOT ANIMATION LOISIR (FAL) - RAPPEL DES BONNES PRATIQUES"/>
          <p:cNvSpPr txBox="1"/>
          <p:nvPr/>
        </p:nvSpPr>
        <p:spPr>
          <a:xfrm>
            <a:off x="436056" y="1679239"/>
            <a:ext cx="7743371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2200">
                <a:solidFill>
                  <a:srgbClr val="B3B18E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FOOT ANIMATION LOISIR (FAL) - RAPPEL DES BONNES PRATIQUES </a:t>
            </a:r>
          </a:p>
        </p:txBody>
      </p:sp>
      <p:sp>
        <p:nvSpPr>
          <p:cNvPr id="133" name="AVANT LE PLATEAU…"/>
          <p:cNvSpPr txBox="1"/>
          <p:nvPr/>
        </p:nvSpPr>
        <p:spPr>
          <a:xfrm>
            <a:off x="475832" y="2337928"/>
            <a:ext cx="12002336" cy="5947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50000"/>
              </a:lnSpc>
              <a:defRPr i="1" sz="13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AVANT LE PLATEAU </a:t>
            </a:r>
          </a:p>
          <a:p>
            <a:pPr algn="l">
              <a:lnSpc>
                <a:spcPct val="150000"/>
              </a:lnSpc>
              <a:defRPr i="1" sz="13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3" marL="1555750" indent="-222250" algn="l">
              <a:lnSpc>
                <a:spcPct val="150000"/>
              </a:lnSpc>
              <a:buSzPct val="145000"/>
              <a:buChar char="•"/>
              <a:defRPr i="1" sz="13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J’IMPRIME MA FEUILLE DE PRÉSENCE AVEC TOUS MES LICENCIÉS U11 ET LEUR NUMÉRO DE LICENCE</a:t>
            </a:r>
          </a:p>
          <a:p>
            <a:pPr lvl="3" marL="1555750" indent="-222250" algn="l">
              <a:lnSpc>
                <a:spcPct val="150000"/>
              </a:lnSpc>
              <a:buSzPct val="145000"/>
              <a:buChar char="•"/>
              <a:defRPr i="1" sz="13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J’IMPRIME LA FEUILLE DE DÉFIS ET RÉSULTATS SI JE SUIS CLUB ACCUEILLANT</a:t>
            </a:r>
          </a:p>
          <a:p>
            <a:pPr lvl="3" marL="1555750" indent="-222250" algn="l">
              <a:lnSpc>
                <a:spcPct val="150000"/>
              </a:lnSpc>
              <a:buSzPct val="145000"/>
              <a:buChar char="•"/>
              <a:defRPr i="1" sz="13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 JE SUIS ABSENT, JE PRÉVIENS AVANT LE VENDREDI À 12H LE CLUB ACCUEILLANT ET LE DISTRICT</a:t>
            </a:r>
          </a:p>
          <a:p>
            <a:pPr algn="l">
              <a:lnSpc>
                <a:spcPct val="150000"/>
              </a:lnSpc>
              <a:defRPr i="1" sz="13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>
              <a:lnSpc>
                <a:spcPct val="150000"/>
              </a:lnSpc>
              <a:defRPr i="1" sz="13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PENDANT LE PLATEAU - (Si je suis club accueillant)</a:t>
            </a:r>
          </a:p>
          <a:p>
            <a:pPr algn="l">
              <a:lnSpc>
                <a:spcPct val="150000"/>
              </a:lnSpc>
              <a:defRPr i="1" sz="13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3" marL="1541859" indent="-208359" algn="l">
              <a:lnSpc>
                <a:spcPct val="150000"/>
              </a:lnSpc>
              <a:buSzPct val="145000"/>
              <a:buChar char="•"/>
              <a:defRPr i="1" sz="13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JE NOTE LES CLUBS PRÉSENTS ET ABSENTS SUR LA FEUILLE DE DÉFIS ET RÉSULTATS</a:t>
            </a:r>
          </a:p>
          <a:p>
            <a:pPr lvl="3" marL="1541859" indent="-208359" algn="l">
              <a:lnSpc>
                <a:spcPct val="150000"/>
              </a:lnSpc>
              <a:buSzPct val="145000"/>
              <a:buChar char="•"/>
              <a:defRPr i="1" sz="13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JE NOTE LES RÉSULTATS DES JONGLAGE DE CHAQUE CLUB PAR NUMÉRO</a:t>
            </a:r>
          </a:p>
          <a:p>
            <a:pPr lvl="3" marL="1541859" indent="-208359" algn="l">
              <a:lnSpc>
                <a:spcPct val="150000"/>
              </a:lnSpc>
              <a:buSzPct val="145000"/>
              <a:buChar char="•"/>
              <a:defRPr i="1" sz="13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JE NOTE LES RÉSULTATS DES MATCHS SUR LA FEUILLE DE DÉFIS ET RÉSULTATS</a:t>
            </a:r>
          </a:p>
          <a:p>
            <a:pPr lvl="3" marL="1541859" indent="-208359" algn="l">
              <a:lnSpc>
                <a:spcPct val="150000"/>
              </a:lnSpc>
              <a:buSzPct val="145000"/>
              <a:buChar char="•"/>
              <a:defRPr i="1" sz="13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JE NOTE LES FEUILLES DE PRÉSENCES QUI M’ONT ÉTÉ TRANSMISES</a:t>
            </a:r>
          </a:p>
          <a:p>
            <a:pPr lvl="3" marL="1541859" indent="-208359" algn="l">
              <a:lnSpc>
                <a:spcPct val="150000"/>
              </a:lnSpc>
              <a:buSzPct val="145000"/>
              <a:buChar char="•"/>
              <a:defRPr i="1" sz="13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JE FAIS SIGNER LA FEUILLE DE DÉFIS ET RÉSULTATS PAR LES ÉDUCATEURS</a:t>
            </a:r>
          </a:p>
          <a:p>
            <a:pPr algn="l">
              <a:lnSpc>
                <a:spcPct val="150000"/>
              </a:lnSpc>
              <a:defRPr i="1" sz="13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>
              <a:lnSpc>
                <a:spcPct val="150000"/>
              </a:lnSpc>
              <a:defRPr i="1" sz="13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APRÈS LE PLATEAU - (Si je suis club accueillant)</a:t>
            </a:r>
          </a:p>
          <a:p>
            <a:pPr algn="l">
              <a:lnSpc>
                <a:spcPct val="150000"/>
              </a:lnSpc>
              <a:defRPr i="1" sz="13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3" marL="1527968" indent="-194468" algn="l">
              <a:lnSpc>
                <a:spcPct val="150000"/>
              </a:lnSpc>
              <a:buSzPct val="145000"/>
              <a:buChar char="•"/>
              <a:defRPr i="1" sz="13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JE CALCULE LE TOTAL DES JONGLAGE PAR JOUEUR PUIS LE TOTAL DES 8 MEILLEURS PAR ÉQUIPE</a:t>
            </a:r>
          </a:p>
          <a:p>
            <a:pPr lvl="3" marL="1527968" indent="-194468" algn="l">
              <a:lnSpc>
                <a:spcPct val="150000"/>
              </a:lnSpc>
              <a:buSzPct val="145000"/>
              <a:buChar char="•"/>
              <a:defRPr i="1" sz="13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JE NOTE MES REMARQUES SUR LE PLATEAU S’IL Y EN A, AINSI QUE LES INFORMATIONS SUR L’ARBITRAGE</a:t>
            </a:r>
          </a:p>
          <a:p>
            <a:pPr lvl="3" marL="1527968" indent="-194468" algn="l">
              <a:lnSpc>
                <a:spcPct val="150000"/>
              </a:lnSpc>
              <a:buSzPct val="145000"/>
              <a:buChar char="•"/>
              <a:defRPr i="1" sz="13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JE SCANNE PUIS FUSIONNE LES FEUILLES DE PRÉSENCES REÇUES ET LA FEUILLE DE DÉFIS ET RÉSULTATS</a:t>
            </a:r>
          </a:p>
          <a:p>
            <a:pPr lvl="3" marL="1527968" indent="-194468" algn="l">
              <a:lnSpc>
                <a:spcPct val="150000"/>
              </a:lnSpc>
              <a:buSzPct val="145000"/>
              <a:buChar char="•"/>
              <a:defRPr i="1" sz="13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JE DÉPOSE LE FICHIER FUSIONNÉ SUR LE FAL AVANT LE MARDI 12H</a:t>
            </a:r>
          </a:p>
          <a:p>
            <a:pPr lvl="3" marL="1527968" indent="-194468" algn="l">
              <a:lnSpc>
                <a:spcPct val="150000"/>
              </a:lnSpc>
              <a:buSzPct val="145000"/>
              <a:buChar char="•"/>
              <a:defRPr i="1" sz="13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 CELA NE FONCTIONNE PAS, J’ENVOIE LE FICHIER FUSIONNÉ AU DISTRICT PAR MAIL - </a:t>
            </a:r>
            <a:r>
              <a:rPr>
                <a:solidFill>
                  <a:srgbClr val="D02C26"/>
                </a:solidFill>
              </a:rPr>
              <a:t>EN DERNIER RECOURS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X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</a:t>
            </a:r>
          </a:p>
        </p:txBody>
      </p:sp>
      <p:sp>
        <p:nvSpPr>
          <p:cNvPr id="136" name="Modifier : 2 clics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Design sans titre-2.pdf" descr="Design sans titre-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51" y="-5513"/>
            <a:ext cx="13019501" cy="9764626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INFOS AMENDES"/>
          <p:cNvSpPr txBox="1"/>
          <p:nvPr/>
        </p:nvSpPr>
        <p:spPr>
          <a:xfrm>
            <a:off x="4104630" y="345317"/>
            <a:ext cx="4826943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4000">
                <a:solidFill>
                  <a:srgbClr val="081F5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INFOS AMENDES</a:t>
            </a:r>
          </a:p>
        </p:txBody>
      </p:sp>
      <p:sp>
        <p:nvSpPr>
          <p:cNvPr id="139" name="SAISON 2025 - 2026"/>
          <p:cNvSpPr txBox="1"/>
          <p:nvPr/>
        </p:nvSpPr>
        <p:spPr>
          <a:xfrm>
            <a:off x="5024752" y="1134964"/>
            <a:ext cx="2986698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2600">
                <a:solidFill>
                  <a:srgbClr val="BD0D02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SAISON 2025 - 2026</a:t>
            </a:r>
          </a:p>
        </p:txBody>
      </p:sp>
      <p:sp>
        <p:nvSpPr>
          <p:cNvPr id="140" name="RÉCAPITULATIF DES AMENDES LORS DES 1ÈRE ET 2ÈME PHASE"/>
          <p:cNvSpPr txBox="1"/>
          <p:nvPr/>
        </p:nvSpPr>
        <p:spPr>
          <a:xfrm>
            <a:off x="402464" y="2092908"/>
            <a:ext cx="774337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>
                <a:solidFill>
                  <a:srgbClr val="B3B18E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RÉCAPITULATIF DES AMENDES LORS DES 1ÈRE ET 2ÈME PHASE</a:t>
            </a:r>
          </a:p>
        </p:txBody>
      </p:sp>
      <p:sp>
        <p:nvSpPr>
          <p:cNvPr id="141" name="1ÈRE PHASE…"/>
          <p:cNvSpPr txBox="1"/>
          <p:nvPr/>
        </p:nvSpPr>
        <p:spPr>
          <a:xfrm>
            <a:off x="396851" y="2736081"/>
            <a:ext cx="12002336" cy="5417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50000"/>
              </a:lnSpc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1ÈRE PHASE </a:t>
            </a:r>
          </a:p>
          <a:p>
            <a:pPr algn="l">
              <a:lnSpc>
                <a:spcPct val="150000"/>
              </a:lnSpc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2" marL="1111250" indent="-222250" algn="l">
              <a:lnSpc>
                <a:spcPct val="150000"/>
              </a:lnSpc>
              <a:buSzPct val="145000"/>
              <a:buChar char="•"/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21 OUBLIS DE DOCUMENTS DÉPOSÉS</a:t>
            </a:r>
          </a:p>
          <a:p>
            <a:pPr lvl="2" marL="1111250" indent="-222250" algn="l">
              <a:lnSpc>
                <a:spcPct val="150000"/>
              </a:lnSpc>
              <a:buSzPct val="145000"/>
              <a:buChar char="•"/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7 ABSENCES NON-PRÉVENUES</a:t>
            </a:r>
          </a:p>
          <a:p>
            <a:pPr lvl="2" marL="1111250" indent="-222250" algn="l">
              <a:lnSpc>
                <a:spcPct val="150000"/>
              </a:lnSpc>
              <a:buSzPct val="145000"/>
              <a:buChar char="•"/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18 CLUBS SANCTIONNÉS SUR 55 CLUBS ENGAGÉS</a:t>
            </a:r>
          </a:p>
          <a:p>
            <a:pPr algn="l">
              <a:lnSpc>
                <a:spcPct val="150000"/>
              </a:lnSpc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>
              <a:lnSpc>
                <a:spcPct val="150000"/>
              </a:lnSpc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2ÈME PHASE</a:t>
            </a:r>
          </a:p>
          <a:p>
            <a:pPr algn="l">
              <a:lnSpc>
                <a:spcPct val="150000"/>
              </a:lnSpc>
              <a:defRPr i="1" sz="1600">
                <a:solidFill>
                  <a:srgbClr val="D02C26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2" marL="1083468" indent="-194468" algn="l">
              <a:lnSpc>
                <a:spcPct val="150000"/>
              </a:lnSpc>
              <a:buSzPct val="145000"/>
              <a:buChar char="•"/>
              <a:defRPr i="1" sz="1600">
                <a:solidFill>
                  <a:srgbClr val="B7201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49 OUBLIS DE DOCUMENTS DÉPOSÉS</a:t>
            </a:r>
          </a:p>
          <a:p>
            <a:pPr lvl="2" marL="1083468" indent="-194468" algn="l">
              <a:lnSpc>
                <a:spcPct val="150000"/>
              </a:lnSpc>
              <a:buSzPct val="145000"/>
              <a:buChar char="•"/>
              <a:defRPr i="1" sz="1600">
                <a:solidFill>
                  <a:srgbClr val="7FAD4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 ABSENCE NON-PRÉVENUE </a:t>
            </a:r>
          </a:p>
          <a:p>
            <a:pPr lvl="2" marL="1111250" indent="-222250" algn="l">
              <a:lnSpc>
                <a:spcPct val="150000"/>
              </a:lnSpc>
              <a:buSzPct val="145000"/>
              <a:buChar char="•"/>
              <a:defRPr i="1" sz="1600">
                <a:solidFill>
                  <a:srgbClr val="B7201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26 CLUBS SANCTIONNÉS SUR 55 CLUBS ENGAGÉS</a:t>
            </a:r>
          </a:p>
          <a:p>
            <a:pPr algn="l">
              <a:lnSpc>
                <a:spcPct val="150000"/>
              </a:lnSpc>
              <a:defRPr i="1" sz="1600">
                <a:solidFill>
                  <a:srgbClr val="B7201B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>
              <a:lnSpc>
                <a:spcPct val="150000"/>
              </a:lnSpc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MONTANT DES AMENDES : </a:t>
            </a:r>
          </a:p>
          <a:p>
            <a:pPr algn="l">
              <a:lnSpc>
                <a:spcPct val="150000"/>
              </a:lnSpc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2" marL="1111250" indent="-222250" algn="l">
              <a:lnSpc>
                <a:spcPct val="150000"/>
              </a:lnSpc>
              <a:buSzPct val="145000"/>
              <a:buChar char="•"/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10 € - OUBLI DE DOCUMENT DÉPOSÉ</a:t>
            </a:r>
          </a:p>
          <a:p>
            <a:pPr lvl="2" marL="1111250" indent="-222250" algn="l">
              <a:lnSpc>
                <a:spcPct val="150000"/>
              </a:lnSpc>
              <a:buSzPct val="145000"/>
              <a:buChar char="•"/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20€ - ABSENCE NON-PRÉVENUE</a:t>
            </a:r>
          </a:p>
        </p:txBody>
      </p:sp>
      <p:sp>
        <p:nvSpPr>
          <p:cNvPr id="142" name="Étoile"/>
          <p:cNvSpPr/>
          <p:nvPr/>
        </p:nvSpPr>
        <p:spPr>
          <a:xfrm>
            <a:off x="10291679" y="3656394"/>
            <a:ext cx="1328627" cy="1263600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3" name="RESPECT DES PLATEAUX"/>
          <p:cNvSpPr txBox="1"/>
          <p:nvPr/>
        </p:nvSpPr>
        <p:spPr>
          <a:xfrm>
            <a:off x="9774266" y="5295187"/>
            <a:ext cx="2363453" cy="298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14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RESPECT DES PLATEAUX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X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</a:t>
            </a:r>
          </a:p>
        </p:txBody>
      </p:sp>
      <p:sp>
        <p:nvSpPr>
          <p:cNvPr id="146" name="Modifier : 2 clics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7" name="Design sans titre-2.pdf" descr="Design sans titre-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51" y="-5513"/>
            <a:ext cx="13019501" cy="9764626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OBJECTIFS DU CHALLENGE"/>
          <p:cNvSpPr txBox="1"/>
          <p:nvPr/>
        </p:nvSpPr>
        <p:spPr>
          <a:xfrm>
            <a:off x="2552104" y="226353"/>
            <a:ext cx="7931995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4000">
                <a:solidFill>
                  <a:srgbClr val="081F5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OBJECTIFS DU CHALLENGE</a:t>
            </a:r>
          </a:p>
        </p:txBody>
      </p:sp>
      <p:sp>
        <p:nvSpPr>
          <p:cNvPr id="149" name="SAISON 2025 - 2026"/>
          <p:cNvSpPr txBox="1"/>
          <p:nvPr/>
        </p:nvSpPr>
        <p:spPr>
          <a:xfrm>
            <a:off x="5009051" y="1072027"/>
            <a:ext cx="298669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2800">
                <a:solidFill>
                  <a:srgbClr val="BD0D02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SAISON 2025 - 2026</a:t>
            </a:r>
          </a:p>
        </p:txBody>
      </p:sp>
      <p:sp>
        <p:nvSpPr>
          <p:cNvPr id="150" name="UNE PRATIQUE BASÉE SUR LA PROGRESSION - LE CONTENU DOIT PRIMER SUR LE RÉSULTAT"/>
          <p:cNvSpPr txBox="1"/>
          <p:nvPr/>
        </p:nvSpPr>
        <p:spPr>
          <a:xfrm>
            <a:off x="694756" y="1955076"/>
            <a:ext cx="999914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2200">
                <a:solidFill>
                  <a:srgbClr val="B3B18E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UNE PRATIQUE BASÉE SUR LA PROGRESSION - LE CONTENU DOIT PRIMER SUR LE RÉSULTAT </a:t>
            </a:r>
          </a:p>
        </p:txBody>
      </p:sp>
      <p:sp>
        <p:nvSpPr>
          <p:cNvPr id="151" name="UN FORMAT CONÇU POUR…"/>
          <p:cNvSpPr txBox="1"/>
          <p:nvPr/>
        </p:nvSpPr>
        <p:spPr>
          <a:xfrm>
            <a:off x="686307" y="2749224"/>
            <a:ext cx="10736910" cy="6096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50000"/>
              </a:lnSpc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UN FORMAT CONÇU POUR </a:t>
            </a:r>
          </a:p>
          <a:p>
            <a:pPr algn="l">
              <a:lnSpc>
                <a:spcPct val="150000"/>
              </a:lnSpc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4" marL="2000250" indent="-222250" algn="l">
              <a:lnSpc>
                <a:spcPct val="150000"/>
              </a:lnSpc>
              <a:buSzPct val="145000"/>
              <a:buChar char="•"/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RÉDUIRE LES ÉCARTS DE NIVEAU SUR LES MATCHS</a:t>
            </a:r>
          </a:p>
          <a:p>
            <a:pPr lvl="4" marL="2000250" indent="-222250" algn="l">
              <a:lnSpc>
                <a:spcPct val="150000"/>
              </a:lnSpc>
              <a:buSzPct val="145000"/>
              <a:buChar char="•"/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FAVORISER LES DÉPLACEMENTS EN LIEN AVEC LES SITUATIONS GÉOGRAPHIQUES</a:t>
            </a:r>
          </a:p>
          <a:p>
            <a:pPr lvl="4" marL="2000250" indent="-222250" algn="l">
              <a:lnSpc>
                <a:spcPct val="150000"/>
              </a:lnSpc>
              <a:buSzPct val="145000"/>
              <a:buChar char="•"/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FAVORISER LA DIVERSITÉ DES ADVERSAIRES</a:t>
            </a:r>
          </a:p>
          <a:p>
            <a:pPr lvl="4" marL="2000250" indent="-222250" algn="l">
              <a:lnSpc>
                <a:spcPct val="150000"/>
              </a:lnSpc>
              <a:buSzPct val="145000"/>
              <a:buChar char="•"/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FAVORISER LA PROGRESSION DES JEUNES U11 - POSTURE DES ÉDUCATEURS</a:t>
            </a:r>
          </a:p>
          <a:p>
            <a:pPr lvl="4" marL="2000250" indent="-222250" algn="l">
              <a:lnSpc>
                <a:spcPct val="150000"/>
              </a:lnSpc>
              <a:buSzPct val="145000"/>
              <a:buChar char="•"/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 DÉVELOPPEMENT INDIVIDUEL VIA LE DÉFI JONGLAGE </a:t>
            </a:r>
            <a:endParaRPr>
              <a:solidFill>
                <a:srgbClr val="EEB550"/>
              </a:solidFill>
            </a:endParaRPr>
          </a:p>
          <a:p>
            <a:pPr lvl="4" marL="2000250" indent="-222250" algn="l">
              <a:lnSpc>
                <a:spcPct val="150000"/>
              </a:lnSpc>
              <a:buSzPct val="145000"/>
              <a:buChar char="•"/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FAVORISER LE PLAISIR À PRATIQUER LE FOOTBALL</a:t>
            </a:r>
          </a:p>
          <a:p>
            <a:pPr algn="l">
              <a:lnSpc>
                <a:spcPct val="150000"/>
              </a:lnSpc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>
              <a:lnSpc>
                <a:spcPct val="150000"/>
              </a:lnSpc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DES RÉSULTATS DÉJA OBSERVÉS : </a:t>
            </a:r>
          </a:p>
          <a:p>
            <a:pPr algn="l">
              <a:lnSpc>
                <a:spcPct val="150000"/>
              </a:lnSpc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4" marL="2000250" indent="-222250" algn="l">
              <a:lnSpc>
                <a:spcPct val="150000"/>
              </a:lnSpc>
              <a:buSzPct val="145000"/>
              <a:buChar char="•"/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5% DES MATCHS AVEC PLUS DE 4 BUTS D’ÉCARTS (1/4 L’AN PASSÉ)</a:t>
            </a:r>
          </a:p>
          <a:p>
            <a:pPr lvl="4" marL="2000250" indent="-222250" algn="l">
              <a:lnSpc>
                <a:spcPct val="150000"/>
              </a:lnSpc>
              <a:buSzPct val="145000"/>
              <a:buChar char="•"/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BEAUCOUP PLUS DE DÉPLACEMENTS</a:t>
            </a:r>
          </a:p>
          <a:p>
            <a:pPr lvl="4" marL="2000250" indent="-222250" algn="l">
              <a:lnSpc>
                <a:spcPct val="150000"/>
              </a:lnSpc>
              <a:buSzPct val="145000"/>
              <a:buChar char="•"/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DES CLUBS RÉCOMPENSÉS POUR LEUR PROGRESSION</a:t>
            </a:r>
          </a:p>
          <a:p>
            <a:pPr algn="l">
              <a:lnSpc>
                <a:spcPct val="150000"/>
              </a:lnSpc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4" marL="2000250" indent="-222250" algn="l">
              <a:lnSpc>
                <a:spcPct val="150000"/>
              </a:lnSpc>
              <a:buSzPct val="145000"/>
              <a:buChar char="•"/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4" marL="2000250" indent="-222250" algn="l">
              <a:lnSpc>
                <a:spcPct val="150000"/>
              </a:lnSpc>
              <a:buSzPct val="145000"/>
              <a:buChar char="•"/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2" name="LE JEU AVANT L’ENJEU !"/>
          <p:cNvSpPr txBox="1"/>
          <p:nvPr/>
        </p:nvSpPr>
        <p:spPr>
          <a:xfrm>
            <a:off x="4707506" y="7870654"/>
            <a:ext cx="3819851" cy="434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i="1" sz="2300">
                <a:solidFill>
                  <a:srgbClr val="BD0D0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LE JEU AVANT L’ENJEU 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Modifier : 2 clic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5" name="Modifier : 2 clics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6" name="Design sans titre-2.pdf" descr="Design sans titre-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51" y="-5513"/>
            <a:ext cx="13019501" cy="9764626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RAPPELS ARBITRAGE"/>
          <p:cNvSpPr txBox="1"/>
          <p:nvPr/>
        </p:nvSpPr>
        <p:spPr>
          <a:xfrm>
            <a:off x="3417416" y="278771"/>
            <a:ext cx="620137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4000">
                <a:solidFill>
                  <a:srgbClr val="081F5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RAPPELS ARBITRAGE</a:t>
            </a:r>
          </a:p>
        </p:txBody>
      </p:sp>
      <p:sp>
        <p:nvSpPr>
          <p:cNvPr id="158" name="SAISON 2025 - 2026"/>
          <p:cNvSpPr txBox="1"/>
          <p:nvPr/>
        </p:nvSpPr>
        <p:spPr>
          <a:xfrm>
            <a:off x="5009051" y="1098235"/>
            <a:ext cx="298669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2800">
                <a:solidFill>
                  <a:srgbClr val="BD0D02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SAISON 2025 - 2026</a:t>
            </a:r>
          </a:p>
        </p:txBody>
      </p:sp>
      <p:sp>
        <p:nvSpPr>
          <p:cNvPr id="159" name="« ARBITRAGE DES JEUNES PAR LES JEUNES »"/>
          <p:cNvSpPr txBox="1"/>
          <p:nvPr/>
        </p:nvSpPr>
        <p:spPr>
          <a:xfrm>
            <a:off x="609965" y="2159920"/>
            <a:ext cx="6022813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2200">
                <a:solidFill>
                  <a:srgbClr val="B3B18E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« ARBITRAGE DES JEUNES PAR LES JEUNES »</a:t>
            </a:r>
          </a:p>
        </p:txBody>
      </p:sp>
      <p:sp>
        <p:nvSpPr>
          <p:cNvPr id="160" name="L’ARBITRAGE DU CHALLENGE U11 DOIT ÊTRE RÉALISÉ EN PRIORITÉ PAR :…"/>
          <p:cNvSpPr txBox="1"/>
          <p:nvPr/>
        </p:nvSpPr>
        <p:spPr>
          <a:xfrm>
            <a:off x="659433" y="3131443"/>
            <a:ext cx="11685934" cy="3719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50000"/>
              </a:lnSpc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L’ARBITRAGE DU CHALLENGE U11 DOIT ÊTRE RÉALISÉ EN PRIORITÉ PAR : </a:t>
            </a:r>
          </a:p>
          <a:p>
            <a:pPr algn="l">
              <a:lnSpc>
                <a:spcPct val="150000"/>
              </a:lnSpc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3" marL="1555750" indent="-222250" algn="l">
              <a:lnSpc>
                <a:spcPct val="150000"/>
              </a:lnSpc>
              <a:buSzPct val="145000"/>
              <a:buChar char="•"/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LES JEUNES U15 DU CLUB</a:t>
            </a:r>
          </a:p>
          <a:p>
            <a:pPr lvl="3" marL="1555750" indent="-222250" algn="l">
              <a:lnSpc>
                <a:spcPct val="150000"/>
              </a:lnSpc>
              <a:buSzPct val="145000"/>
              <a:buChar char="•"/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LES JEUNES U18 DU CLUB</a:t>
            </a:r>
          </a:p>
          <a:p>
            <a:pPr lvl="3" marL="1555750" indent="-222250" algn="l">
              <a:lnSpc>
                <a:spcPct val="150000"/>
              </a:lnSpc>
              <a:buSzPct val="145000"/>
              <a:buChar char="•"/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DES DIRIGEANTS D’ÉQUIPE</a:t>
            </a:r>
          </a:p>
          <a:p>
            <a:pPr algn="l">
              <a:lnSpc>
                <a:spcPct val="150000"/>
              </a:lnSpc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>
              <a:lnSpc>
                <a:spcPct val="150000"/>
              </a:lnSpc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>
              <a:lnSpc>
                <a:spcPct val="150000"/>
              </a:lnSpc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>
              <a:lnSpc>
                <a:spcPct val="150000"/>
              </a:lnSpc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>
              <a:lnSpc>
                <a:spcPct val="150000"/>
              </a:lnSpc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DES RÉCOMPENSES SOUS FORME DE DOTATIONS EN BALLONS SERONT REMISES EN FIN DE SAISON POUR LES CLUBS QUI AURONT LE PLUS JOUÉ LE JEU.</a:t>
            </a:r>
          </a:p>
        </p:txBody>
      </p:sp>
      <p:sp>
        <p:nvSpPr>
          <p:cNvPr id="161" name="OBLIGATION DE METTRE UN ARBITRE CENTRAL - FAVORISER L’ARBITRAGE DES REMPLAÇANTS À LA TOUCHE POUR LES PRÉPARER À L’ARBITRAGE EN U13"/>
          <p:cNvSpPr txBox="1"/>
          <p:nvPr/>
        </p:nvSpPr>
        <p:spPr>
          <a:xfrm>
            <a:off x="1570832" y="5249809"/>
            <a:ext cx="9863136" cy="527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 sz="1500">
                <a:solidFill>
                  <a:srgbClr val="BD0D0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OBLIGATION DE METTRE UN ARBITRE CENTRAL - FAVORISER L’ARBITRAGE DES REMPLAÇANTS À LA TOUCHE POUR LES PRÉPARER À L’ARBITRAGE EN U13</a:t>
            </a:r>
          </a:p>
        </p:txBody>
      </p:sp>
      <p:sp>
        <p:nvSpPr>
          <p:cNvPr id="162" name="Étoile"/>
          <p:cNvSpPr/>
          <p:nvPr/>
        </p:nvSpPr>
        <p:spPr>
          <a:xfrm>
            <a:off x="2548350" y="7365372"/>
            <a:ext cx="1035935" cy="961503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3" name="FONTAINE LÉS DIJON…"/>
          <p:cNvSpPr txBox="1"/>
          <p:nvPr/>
        </p:nvSpPr>
        <p:spPr>
          <a:xfrm>
            <a:off x="3924750" y="7609766"/>
            <a:ext cx="2362229" cy="705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i="1" sz="14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FONTAINE LÉS DIJON</a:t>
            </a:r>
          </a:p>
          <a:p>
            <a:pPr algn="l">
              <a:defRPr i="1" sz="14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GEVREY CHAMBERTIN</a:t>
            </a:r>
          </a:p>
          <a:p>
            <a:pPr algn="l">
              <a:defRPr i="1" sz="14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ET + 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X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</a:t>
            </a:r>
          </a:p>
        </p:txBody>
      </p:sp>
      <p:sp>
        <p:nvSpPr>
          <p:cNvPr id="166" name="Modifier : 2 clics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7" name="Design sans titre-2.pdf" descr="Design sans titre-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51" y="-5513"/>
            <a:ext cx="13019501" cy="9764626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DÉFI JONGLAGES"/>
          <p:cNvSpPr txBox="1"/>
          <p:nvPr/>
        </p:nvSpPr>
        <p:spPr>
          <a:xfrm>
            <a:off x="3981970" y="348358"/>
            <a:ext cx="5072262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4000">
                <a:solidFill>
                  <a:srgbClr val="081F5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DÉFI JONGLAGES</a:t>
            </a:r>
          </a:p>
        </p:txBody>
      </p:sp>
      <p:sp>
        <p:nvSpPr>
          <p:cNvPr id="169" name="SAISON 2025 - 2026"/>
          <p:cNvSpPr txBox="1"/>
          <p:nvPr/>
        </p:nvSpPr>
        <p:spPr>
          <a:xfrm>
            <a:off x="5009051" y="1263857"/>
            <a:ext cx="298669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2800">
                <a:solidFill>
                  <a:srgbClr val="BD0D02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SAISON 2025 - 2026</a:t>
            </a:r>
          </a:p>
        </p:txBody>
      </p:sp>
      <p:sp>
        <p:nvSpPr>
          <p:cNvPr id="170" name="BONNES PRATIQUES"/>
          <p:cNvSpPr txBox="1"/>
          <p:nvPr/>
        </p:nvSpPr>
        <p:spPr>
          <a:xfrm>
            <a:off x="598367" y="2879279"/>
            <a:ext cx="4368500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2200">
                <a:solidFill>
                  <a:srgbClr val="B3B18E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BONNES PRATIQUES</a:t>
            </a:r>
          </a:p>
        </p:txBody>
      </p:sp>
      <p:sp>
        <p:nvSpPr>
          <p:cNvPr id="171" name="LIMITER L’ATTENTE DES JEUNES…"/>
          <p:cNvSpPr txBox="1"/>
          <p:nvPr/>
        </p:nvSpPr>
        <p:spPr>
          <a:xfrm>
            <a:off x="1078289" y="3880386"/>
            <a:ext cx="11695466" cy="5756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2250" indent="-222250" algn="l">
              <a:lnSpc>
                <a:spcPct val="150000"/>
              </a:lnSpc>
              <a:buSzPct val="145000"/>
              <a:buChar char="•"/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LIMITER L’ATTENTE DES JEUNES </a:t>
            </a:r>
          </a:p>
          <a:p>
            <a:pPr marL="222250" indent="-222250" algn="l">
              <a:lnSpc>
                <a:spcPct val="150000"/>
              </a:lnSpc>
              <a:buSzPct val="145000"/>
              <a:buChar char="•"/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ON N’IMPOSE RIEN, VOUS ÊTES LIBRE </a:t>
            </a:r>
          </a:p>
          <a:p>
            <a:pPr marL="222250" indent="-222250" algn="l">
              <a:lnSpc>
                <a:spcPct val="150000"/>
              </a:lnSpc>
              <a:buSzPct val="145000"/>
              <a:buChar char="•"/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10 MINUTES MAXIMUM </a:t>
            </a:r>
          </a:p>
          <a:p>
            <a:pPr marL="222250" indent="-222250" algn="l">
              <a:lnSpc>
                <a:spcPct val="150000"/>
              </a:lnSpc>
              <a:buSzPct val="145000"/>
              <a:buChar char="•"/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POUR LE MOMENT CHACUN SA MÉTHODE, PAS D’ORGANISATION DÉFINIE</a:t>
            </a:r>
          </a:p>
          <a:p>
            <a:pPr marL="222250" indent="-222250" algn="l">
              <a:lnSpc>
                <a:spcPct val="150000"/>
              </a:lnSpc>
              <a:buSzPct val="145000"/>
              <a:buChar char="•"/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 - CONSTRUCTION ENSEMBLE ?</a:t>
            </a:r>
          </a:p>
          <a:p>
            <a:pPr algn="l">
              <a:lnSpc>
                <a:spcPct val="150000"/>
              </a:lnSpc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22250" indent="-222250" algn="l">
              <a:lnSpc>
                <a:spcPct val="150000"/>
              </a:lnSpc>
              <a:buSzPct val="145000"/>
              <a:buChar char="•"/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PAS DE TOUCHE PARASITE / DE RATTRAPAGE </a:t>
            </a:r>
          </a:p>
          <a:p>
            <a:pPr marL="222250" indent="-222250" algn="l">
              <a:lnSpc>
                <a:spcPct val="150000"/>
              </a:lnSpc>
              <a:buSzPct val="145000"/>
              <a:buChar char="•"/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DÉPART À LA MAIN OU DÉPART AU SOL AVEC LE PIED (LIBRE)</a:t>
            </a:r>
          </a:p>
          <a:p>
            <a:pPr marL="222250" indent="-222250" algn="l">
              <a:lnSpc>
                <a:spcPct val="150000"/>
              </a:lnSpc>
              <a:buSzPct val="145000"/>
              <a:buChar char="•"/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 ESSAIS MAXIMUM PAR JOUEUR ET PAR SURFACE (PIED DROIT / PIED GAUCHE / TÊTE)</a:t>
            </a:r>
          </a:p>
          <a:p>
            <a:pPr marL="222250" indent="-222250" algn="l">
              <a:lnSpc>
                <a:spcPct val="150000"/>
              </a:lnSpc>
              <a:buSzPct val="145000"/>
              <a:buChar char="•"/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PRIORITÉ À L’ENTRAINEMENT AU JONGLAGE PIED DROIT, PIED GAUCHE </a:t>
            </a:r>
          </a:p>
          <a:p>
            <a:pPr algn="l">
              <a:lnSpc>
                <a:spcPct val="150000"/>
              </a:lnSpc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>
              <a:lnSpc>
                <a:spcPct val="150000"/>
              </a:lnSpc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>
              <a:lnSpc>
                <a:spcPct val="150000"/>
              </a:lnSpc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                   CRÉATION D’UN PROTOCOLE « TYPE » À L’ISSUE DE LA RÉUNION </a:t>
            </a:r>
          </a:p>
          <a:p>
            <a:pPr algn="l">
              <a:lnSpc>
                <a:spcPct val="150000"/>
              </a:lnSpc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>
              <a:lnSpc>
                <a:spcPct val="150000"/>
              </a:lnSpc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3" algn="l">
              <a:lnSpc>
                <a:spcPct val="150000"/>
              </a:lnSpc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2" name="Flèche"/>
          <p:cNvSpPr/>
          <p:nvPr/>
        </p:nvSpPr>
        <p:spPr>
          <a:xfrm>
            <a:off x="896716" y="7890320"/>
            <a:ext cx="1395323" cy="488072"/>
          </a:xfrm>
          <a:prstGeom prst="rightArrow">
            <a:avLst>
              <a:gd name="adj1" fmla="val 32000"/>
              <a:gd name="adj2" fmla="val 101056"/>
            </a:avLst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Modifier : 2 clic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Modifier : 2 clics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6" name="Design sans titre-2.pdf" descr="Design sans titre-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51" y="-5513"/>
            <a:ext cx="13019501" cy="9764626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FORMAT"/>
          <p:cNvSpPr txBox="1"/>
          <p:nvPr/>
        </p:nvSpPr>
        <p:spPr>
          <a:xfrm>
            <a:off x="5279132" y="204879"/>
            <a:ext cx="2477939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4000">
                <a:solidFill>
                  <a:srgbClr val="081F5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FORMAT</a:t>
            </a:r>
          </a:p>
        </p:txBody>
      </p:sp>
      <p:sp>
        <p:nvSpPr>
          <p:cNvPr id="178" name="SAISON 2025 - 2026"/>
          <p:cNvSpPr txBox="1"/>
          <p:nvPr/>
        </p:nvSpPr>
        <p:spPr>
          <a:xfrm>
            <a:off x="5024752" y="1003300"/>
            <a:ext cx="298669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2800">
                <a:solidFill>
                  <a:srgbClr val="BD0D02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SAISON 2025 - 2026</a:t>
            </a:r>
          </a:p>
        </p:txBody>
      </p:sp>
      <p:sp>
        <p:nvSpPr>
          <p:cNvPr id="179" name="4 NIVEAUX POUR UNE FAVORISER LA PROGRESSION ET LE PLAISIR"/>
          <p:cNvSpPr txBox="1"/>
          <p:nvPr/>
        </p:nvSpPr>
        <p:spPr>
          <a:xfrm>
            <a:off x="737542" y="1820144"/>
            <a:ext cx="9017054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2200">
                <a:solidFill>
                  <a:srgbClr val="B3B18E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4 NIVEAUX POUR UNE FAVORISER LA PROGRESSION ET LE PLAISIR</a:t>
            </a:r>
          </a:p>
        </p:txBody>
      </p:sp>
      <p:sp>
        <p:nvSpPr>
          <p:cNvPr id="180" name="NIVEAU 1 - 1 POULE DE 12 ÉQUIPES EN NOMBRE RÉDUIT…"/>
          <p:cNvSpPr txBox="1"/>
          <p:nvPr/>
        </p:nvSpPr>
        <p:spPr>
          <a:xfrm>
            <a:off x="762401" y="2699034"/>
            <a:ext cx="11511400" cy="5431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50000"/>
              </a:lnSpc>
              <a:defRPr i="1" sz="14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NIVEAU 1 - 1 POULE DE 12 ÉQUIPES EN NOMBRE RÉDUIT </a:t>
            </a:r>
          </a:p>
          <a:p>
            <a:pPr algn="l">
              <a:lnSpc>
                <a:spcPct val="150000"/>
              </a:lnSpc>
              <a:defRPr i="1" sz="14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>
              <a:lnSpc>
                <a:spcPct val="150000"/>
              </a:lnSpc>
              <a:defRPr i="1" sz="14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NIVEAU 2 -  2 POULES DE 16 ÉQUIPES - BASÉE SUR LES CLASSEMENT DE LA PHASE 2</a:t>
            </a:r>
          </a:p>
          <a:p>
            <a:pPr algn="l">
              <a:lnSpc>
                <a:spcPct val="150000"/>
              </a:lnSpc>
              <a:defRPr i="1" sz="14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>
              <a:lnSpc>
                <a:spcPct val="150000"/>
              </a:lnSpc>
              <a:defRPr i="1" sz="14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NIVEAU 3 - 2 POULES DE 16 ÉQUIPES (+ 1 AVEC CLÉNAY) - BASÉE SUR LES CLASSEMENT DE LA PHASE 2</a:t>
            </a:r>
          </a:p>
          <a:p>
            <a:pPr algn="l">
              <a:lnSpc>
                <a:spcPct val="150000"/>
              </a:lnSpc>
              <a:defRPr i="1" sz="14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             - DES PLATEAUX FUTSAL À CLÉNAY - MAX 1 PAR CLUB </a:t>
            </a:r>
          </a:p>
          <a:p>
            <a:pPr algn="l">
              <a:lnSpc>
                <a:spcPct val="150000"/>
              </a:lnSpc>
              <a:defRPr i="1" sz="14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>
              <a:lnSpc>
                <a:spcPct val="150000"/>
              </a:lnSpc>
              <a:defRPr i="1" sz="14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NIVEAU 4 - 2 POULES DE 16 ÉQUIPES BASÉE SUR LES CLASSEMENT DE LA PHASE 2</a:t>
            </a:r>
          </a:p>
          <a:p>
            <a:pPr algn="l">
              <a:lnSpc>
                <a:spcPct val="150000"/>
              </a:lnSpc>
              <a:defRPr i="1" sz="14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>
              <a:lnSpc>
                <a:spcPct val="150000"/>
              </a:lnSpc>
              <a:defRPr i="1" sz="14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LES POULES ONT ÉTÉ FAITES EN FONCTION DES RATIOS PTS/ MATCHS DES DEUX PREMIÈRES PHASES.</a:t>
            </a:r>
          </a:p>
          <a:p>
            <a:pPr algn="l">
              <a:lnSpc>
                <a:spcPct val="150000"/>
              </a:lnSpc>
              <a:defRPr i="1" sz="14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>
              <a:lnSpc>
                <a:spcPct val="150000"/>
              </a:lnSpc>
              <a:defRPr i="1" sz="14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LES PLATEAUX SONT CONSTITUÉS POUR : </a:t>
            </a:r>
          </a:p>
          <a:p>
            <a:pPr algn="l">
              <a:lnSpc>
                <a:spcPct val="150000"/>
              </a:lnSpc>
              <a:defRPr i="1" sz="14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3" marL="1555750" indent="-222250" algn="l">
              <a:lnSpc>
                <a:spcPct val="150000"/>
              </a:lnSpc>
              <a:buSzPct val="145000"/>
              <a:buChar char="•"/>
              <a:defRPr i="1" sz="14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RÉDUIRE LES LONG DÉPLACEMENT (1 À 2 MAXIMUM PAR PHASE)</a:t>
            </a:r>
          </a:p>
          <a:p>
            <a:pPr lvl="3" marL="1555750" indent="-222250" algn="l">
              <a:lnSpc>
                <a:spcPct val="150000"/>
              </a:lnSpc>
              <a:buSzPct val="145000"/>
              <a:buChar char="•"/>
              <a:defRPr i="1" sz="14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ÉVITER DE JOUER PLUSIEURS FOIS LE MÊME ADVERSAIRE (2-3 MAXIMUM)</a:t>
            </a:r>
          </a:p>
          <a:p>
            <a:pPr lvl="3" marL="1555750" indent="-222250" algn="l">
              <a:lnSpc>
                <a:spcPct val="150000"/>
              </a:lnSpc>
              <a:buSzPct val="145000"/>
              <a:buChar char="•"/>
              <a:defRPr i="1" sz="14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RÉPARTIR ÉQUITABLEMENT LES CLUBS ACCUEILLANTS</a:t>
            </a:r>
          </a:p>
          <a:p>
            <a:pPr lvl="3" marL="1555750" indent="-222250" algn="l">
              <a:lnSpc>
                <a:spcPct val="150000"/>
              </a:lnSpc>
              <a:buSzPct val="145000"/>
              <a:buChar char="•"/>
              <a:defRPr i="1" sz="14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QUE CHAQUE ÉQUIPE S’AFFRONTE </a:t>
            </a:r>
          </a:p>
          <a:p>
            <a:pPr lvl="3" marL="1555750" indent="-222250" algn="l">
              <a:lnSpc>
                <a:spcPct val="150000"/>
              </a:lnSpc>
              <a:buSzPct val="145000"/>
              <a:buChar char="•"/>
              <a:defRPr i="1" sz="14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QUE LES CLUBS N’ACCUEILLENT PAS (OU TRÈS PEU) 2 PLATEAUX U11 LE MÊME JOUR</a:t>
            </a:r>
          </a:p>
        </p:txBody>
      </p:sp>
      <p:sp>
        <p:nvSpPr>
          <p:cNvPr id="181" name="Étoile"/>
          <p:cNvSpPr/>
          <p:nvPr/>
        </p:nvSpPr>
        <p:spPr>
          <a:xfrm>
            <a:off x="11303692" y="5560921"/>
            <a:ext cx="972079" cy="885981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2" name="SUR VOLONTARIAT…"/>
          <p:cNvSpPr txBox="1"/>
          <p:nvPr/>
        </p:nvSpPr>
        <p:spPr>
          <a:xfrm>
            <a:off x="10361156" y="6717522"/>
            <a:ext cx="2510360" cy="807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2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SUR VOLONTARIAT</a:t>
            </a:r>
          </a:p>
          <a:p>
            <a:pPr>
              <a:defRPr i="1" sz="12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FUTSAL DIMANCHE APRÈS-MIDI</a:t>
            </a:r>
          </a:p>
          <a:p>
            <a:pPr>
              <a:defRPr i="1" sz="12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GYMNASE CARNOT</a:t>
            </a:r>
          </a:p>
          <a:p>
            <a:pPr>
              <a:defRPr i="1" sz="12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INSCRIPTION VIA GF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Modifier : 2 clic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5" name="Modifier : 2 clics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6" name="Design sans titre-2.pdf" descr="Design sans titre-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51" y="-5513"/>
            <a:ext cx="13019501" cy="976462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CALENDRIER"/>
          <p:cNvSpPr txBox="1"/>
          <p:nvPr/>
        </p:nvSpPr>
        <p:spPr>
          <a:xfrm>
            <a:off x="4626396" y="226069"/>
            <a:ext cx="378341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4000">
                <a:solidFill>
                  <a:srgbClr val="081F5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CALENDRIER</a:t>
            </a:r>
          </a:p>
        </p:txBody>
      </p:sp>
      <p:sp>
        <p:nvSpPr>
          <p:cNvPr id="188" name="SAISON 2025 - 2026"/>
          <p:cNvSpPr txBox="1"/>
          <p:nvPr/>
        </p:nvSpPr>
        <p:spPr>
          <a:xfrm>
            <a:off x="5024752" y="1245899"/>
            <a:ext cx="298669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2800">
                <a:solidFill>
                  <a:srgbClr val="BD0D02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SAISON 2025 - 2026</a:t>
            </a:r>
          </a:p>
        </p:txBody>
      </p:sp>
      <p:sp>
        <p:nvSpPr>
          <p:cNvPr id="189" name="8 DATES POUR UNE PHASE PLUS COMPLÈTE ET PLUS ÉQUILIBRÉE"/>
          <p:cNvSpPr txBox="1"/>
          <p:nvPr/>
        </p:nvSpPr>
        <p:spPr>
          <a:xfrm>
            <a:off x="737542" y="2356665"/>
            <a:ext cx="9017054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2200">
                <a:solidFill>
                  <a:srgbClr val="B3B18E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8 DATES POUR UNE PHASE PLUS COMPLÈTE ET PLUS ÉQUILIBRÉE </a:t>
            </a:r>
          </a:p>
        </p:txBody>
      </p:sp>
      <p:sp>
        <p:nvSpPr>
          <p:cNvPr id="190" name="J1 - 28 FÉVRIER…"/>
          <p:cNvSpPr txBox="1"/>
          <p:nvPr/>
        </p:nvSpPr>
        <p:spPr>
          <a:xfrm>
            <a:off x="746700" y="3322299"/>
            <a:ext cx="11511400" cy="4569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i="1" sz="18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J1 - 28 FÉVRIER</a:t>
            </a:r>
          </a:p>
          <a:p>
            <a:pPr>
              <a:lnSpc>
                <a:spcPct val="150000"/>
              </a:lnSpc>
              <a:defRPr i="1" sz="18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J2 - 7 MARS</a:t>
            </a:r>
          </a:p>
          <a:p>
            <a:pPr>
              <a:lnSpc>
                <a:spcPct val="150000"/>
              </a:lnSpc>
              <a:defRPr i="1" sz="18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J3 - 14 MARS</a:t>
            </a:r>
          </a:p>
          <a:p>
            <a:pPr>
              <a:lnSpc>
                <a:spcPct val="150000"/>
              </a:lnSpc>
              <a:defRPr i="1" sz="18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J4 - 21 MARS</a:t>
            </a:r>
          </a:p>
          <a:p>
            <a:pPr>
              <a:lnSpc>
                <a:spcPct val="150000"/>
              </a:lnSpc>
              <a:defRPr i="1" sz="18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J5 - 28 MARS</a:t>
            </a:r>
          </a:p>
          <a:p>
            <a:pPr>
              <a:lnSpc>
                <a:spcPct val="150000"/>
              </a:lnSpc>
              <a:defRPr i="1" sz="18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J6 - 25 AVIL</a:t>
            </a:r>
          </a:p>
          <a:p>
            <a:pPr>
              <a:lnSpc>
                <a:spcPct val="150000"/>
              </a:lnSpc>
              <a:defRPr i="1" sz="18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J7 - 2 MAI </a:t>
            </a:r>
          </a:p>
          <a:p>
            <a:pPr>
              <a:lnSpc>
                <a:spcPct val="150000"/>
              </a:lnSpc>
              <a:defRPr i="1" sz="18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J8 - 9 MAI</a:t>
            </a:r>
          </a:p>
          <a:p>
            <a:pPr>
              <a:lnSpc>
                <a:spcPct val="150000"/>
              </a:lnSpc>
              <a:defRPr i="1" sz="18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lnSpc>
                <a:spcPct val="150000"/>
              </a:lnSpc>
              <a:defRPr i="1" sz="1600">
                <a:solidFill>
                  <a:srgbClr val="B7201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16 MAI - CHALLENGE U11 JÉRÉMY ET CLAUDE À ST JEAN DE LOSNE</a:t>
            </a:r>
          </a:p>
          <a:p>
            <a:pPr>
              <a:lnSpc>
                <a:spcPct val="150000"/>
              </a:lnSpc>
              <a:defRPr i="1" sz="1600">
                <a:solidFill>
                  <a:srgbClr val="B7201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LES CLUBS DE CHAQUE POULE QUI AURONT REMPORTÉ LE PLUS DE DÉFIS SERONT INVITÉS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X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</a:t>
            </a:r>
          </a:p>
        </p:txBody>
      </p:sp>
      <p:sp>
        <p:nvSpPr>
          <p:cNvPr id="193" name="Modifier : 2 clics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4" name="Design sans titre-2.pdf" descr="Design sans titre-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51" y="-5513"/>
            <a:ext cx="13019501" cy="9764626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TOUCHES"/>
          <p:cNvSpPr txBox="1"/>
          <p:nvPr/>
        </p:nvSpPr>
        <p:spPr>
          <a:xfrm>
            <a:off x="5087019" y="673100"/>
            <a:ext cx="2862165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4000">
                <a:solidFill>
                  <a:srgbClr val="081F5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TOUCHES</a:t>
            </a:r>
          </a:p>
        </p:txBody>
      </p:sp>
      <p:sp>
        <p:nvSpPr>
          <p:cNvPr id="196" name="SAISON 2025 - 2026"/>
          <p:cNvSpPr txBox="1"/>
          <p:nvPr/>
        </p:nvSpPr>
        <p:spPr>
          <a:xfrm>
            <a:off x="5009051" y="1634990"/>
            <a:ext cx="298669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2800">
                <a:solidFill>
                  <a:srgbClr val="BD0D02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SAISON 2025 - 2026</a:t>
            </a:r>
          </a:p>
        </p:txBody>
      </p:sp>
      <p:sp>
        <p:nvSpPr>
          <p:cNvPr id="197" name="RAPPELS"/>
          <p:cNvSpPr txBox="1"/>
          <p:nvPr/>
        </p:nvSpPr>
        <p:spPr>
          <a:xfrm>
            <a:off x="749140" y="3067050"/>
            <a:ext cx="4368499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2200">
                <a:solidFill>
                  <a:srgbClr val="B3B18E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RAPPELS</a:t>
            </a:r>
          </a:p>
        </p:txBody>
      </p:sp>
      <p:sp>
        <p:nvSpPr>
          <p:cNvPr id="198" name="LES TOUCHES FONT PARTIES INTÉGRANTES DE L’APPRENTISSAGE DES JEUNES…"/>
          <p:cNvSpPr txBox="1"/>
          <p:nvPr/>
        </p:nvSpPr>
        <p:spPr>
          <a:xfrm>
            <a:off x="1170055" y="4187973"/>
            <a:ext cx="10696092" cy="2838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2250" indent="-222250" algn="l">
              <a:buSzPct val="145000"/>
              <a:buChar char="•"/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LES TOUCHES FONT PARTIES INTÉGRANTES DE L’APPRENTISSAGE DES JEUNES</a:t>
            </a:r>
          </a:p>
          <a:p>
            <a:pPr marL="222250" indent="-222250" algn="l">
              <a:buSzPct val="145000"/>
              <a:buChar char="•"/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22250" indent="-222250" algn="l">
              <a:buSzPct val="145000"/>
              <a:buChar char="•"/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LES ÉDUCATEURS DOIVENT ÊTRE VIGILANTS À ÇA DÉS LA CATÉGORIE U11</a:t>
            </a:r>
          </a:p>
          <a:p>
            <a:pPr algn="l"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22250" indent="-222250" algn="l">
              <a:buSzPct val="145000"/>
              <a:buChar char="•"/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DES TEMPS DE TRAVAIL DOIVENT ÊTRE MIS EN PLACE LORS DES ENTRAINEMENTS </a:t>
            </a:r>
          </a:p>
          <a:p>
            <a:pPr algn="l"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22250" indent="-222250" algn="l">
              <a:buSzPct val="145000"/>
              <a:buChar char="•"/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PIEDS JOINTS SUR LA LIGNE</a:t>
            </a:r>
          </a:p>
          <a:p>
            <a:pPr algn="l"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22250" indent="-222250" algn="l">
              <a:buSzPct val="145000"/>
              <a:buChar char="•"/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MOUVEMENT DERRIÈRE LA TÊTE, À DEUX MAINS</a:t>
            </a:r>
          </a:p>
          <a:p>
            <a:pPr algn="l"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22250" indent="-222250" algn="l">
              <a:buSzPct val="145000"/>
              <a:buChar char="•"/>
              <a:defRPr i="1" sz="1600">
                <a:solidFill>
                  <a:srgbClr val="081F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LES ÉDUCATEURS ONT LE DEVOIR DE NE PAS LAISSER D’ERREURS FLAGRANTES SUR LES TOUCHES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